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329" r:id="rId3"/>
    <p:sldId id="304" r:id="rId4"/>
    <p:sldId id="331" r:id="rId5"/>
    <p:sldId id="332" r:id="rId6"/>
    <p:sldId id="306" r:id="rId7"/>
    <p:sldId id="307" r:id="rId8"/>
    <p:sldId id="326" r:id="rId9"/>
    <p:sldId id="308" r:id="rId10"/>
    <p:sldId id="309" r:id="rId11"/>
    <p:sldId id="314" r:id="rId12"/>
    <p:sldId id="315" r:id="rId13"/>
    <p:sldId id="316" r:id="rId14"/>
    <p:sldId id="333" r:id="rId15"/>
    <p:sldId id="334" r:id="rId16"/>
    <p:sldId id="335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76" autoAdjust="0"/>
  </p:normalViewPr>
  <p:slideViewPr>
    <p:cSldViewPr>
      <p:cViewPr varScale="1">
        <p:scale>
          <a:sx n="87" d="100"/>
          <a:sy n="87" d="100"/>
        </p:scale>
        <p:origin x="1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342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9555-B3D4-47D1-B0D8-14CA806574CB}" type="datetimeFigureOut">
              <a:rPr lang="en-GB" smtClean="0"/>
              <a:t>18/05/2021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0ECB-1117-4934-8839-C3C96C3E72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6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CD19-6C13-4BAE-B55F-1E930DCFC4B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ECD3B-F212-4C91-B599-D22280338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4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6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5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7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5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2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4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7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0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ECD3B-F212-4C91-B599-D22280338B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9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2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9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2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36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8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2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2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4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5398901"/>
            <a:ext cx="9144000" cy="1447800"/>
          </a:xfrm>
          <a:prstGeom prst="rect">
            <a:avLst/>
          </a:prstGeom>
        </p:spPr>
      </p:pic>
      <p:pic>
        <p:nvPicPr>
          <p:cNvPr id="12" name="Picture 2" descr="W:\campaigns\wrkload\Workload logo Blue Background LoRes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" y="5398901"/>
            <a:ext cx="1257567" cy="14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6AEA-1110-4B11-81DD-D43D8F286BA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94F3-3E54-4F59-9629-38781DA37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86974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/>
          </a:p>
          <a:p>
            <a:pPr algn="ctr"/>
            <a:r>
              <a:rPr lang="en-GB" sz="4400" dirty="0"/>
              <a:t>Working Time </a:t>
            </a:r>
            <a:r>
              <a:rPr lang="en-GB" sz="4400"/>
              <a:t>Agreements and </a:t>
            </a:r>
            <a:r>
              <a:rPr lang="en-GB" sz="2000"/>
              <a:t> </a:t>
            </a:r>
            <a:endParaRPr lang="en-GB" sz="2000" dirty="0"/>
          </a:p>
          <a:p>
            <a:pPr algn="ctr"/>
            <a:r>
              <a:rPr lang="en-GB" sz="4400" dirty="0"/>
              <a:t>Managing Teacher Workload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3200" dirty="0"/>
              <a:t>West Lothian Local Association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144" y="594928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Terry Gray, Area Officer	</a:t>
            </a:r>
          </a:p>
          <a:p>
            <a:r>
              <a:rPr lang="en-GB" dirty="0"/>
              <a:t>May 2021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0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Tips for better workload balance</a:t>
            </a:r>
          </a:p>
          <a:p>
            <a:endParaRPr lang="en-GB" sz="3200" dirty="0"/>
          </a:p>
          <a:p>
            <a:r>
              <a:rPr lang="en-GB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Keep brief notes of how long activities actually take throughout the year – this will help with the next negotiations.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Consider balance of hours allocated to activities such as planning, moderation, and curriculum development  - does this work for your school?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SIPs should be realistic and every activity costed in terms of time.</a:t>
            </a:r>
          </a:p>
        </p:txBody>
      </p:sp>
    </p:spTree>
    <p:extLst>
      <p:ext uri="{BB962C8B-B14F-4D97-AF65-F5344CB8AC3E}">
        <p14:creationId xmlns:p14="http://schemas.microsoft.com/office/powerpoint/2010/main" val="18794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6177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err="1"/>
              <a:t>CfE</a:t>
            </a:r>
            <a:r>
              <a:rPr lang="en-GB" sz="2800" dirty="0"/>
              <a:t> Working Group on tackling bureaucracy –ensure time for professional dialogue – look at balance of meetings and consider alternatives. 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Set aside realistic time for flexibility.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Tips for better workload balance - </a:t>
            </a:r>
            <a:r>
              <a:rPr lang="en-GB" sz="4000" dirty="0" err="1"/>
              <a:t>cont</a:t>
            </a:r>
            <a:endParaRPr lang="en-GB" sz="4000" dirty="0"/>
          </a:p>
          <a:p>
            <a:endParaRPr lang="en-GB" sz="3200" dirty="0"/>
          </a:p>
          <a:p>
            <a:r>
              <a:rPr lang="en-GB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76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Suggestion for balance of hours</a:t>
            </a:r>
          </a:p>
          <a:p>
            <a:endParaRPr lang="en-GB" sz="3200" dirty="0"/>
          </a:p>
          <a:p>
            <a:r>
              <a:rPr lang="en-GB" sz="3200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80218"/>
              </p:ext>
            </p:extLst>
          </p:nvPr>
        </p:nvGraphicFramePr>
        <p:xfrm>
          <a:off x="971600" y="1129979"/>
          <a:ext cx="6696744" cy="4315245"/>
        </p:xfrm>
        <a:graphic>
          <a:graphicData uri="http://schemas.openxmlformats.org/drawingml/2006/table">
            <a:tbl>
              <a:tblPr firstRow="1" firstCol="1" bandRow="1"/>
              <a:tblGrid>
                <a:gridCol w="2954189">
                  <a:extLst>
                    <a:ext uri="{9D8B030D-6E8A-4147-A177-3AD203B41FA5}">
                      <a16:colId xmlns:a16="http://schemas.microsoft.com/office/drawing/2014/main" val="1767178106"/>
                    </a:ext>
                  </a:extLst>
                </a:gridCol>
                <a:gridCol w="3742555">
                  <a:extLst>
                    <a:ext uri="{9D8B030D-6E8A-4147-A177-3AD203B41FA5}">
                      <a16:colId xmlns:a16="http://schemas.microsoft.com/office/drawing/2014/main" val="2670468904"/>
                    </a:ext>
                  </a:extLst>
                </a:gridCol>
              </a:tblGrid>
              <a:tr h="209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50169"/>
                  </a:ext>
                </a:extLst>
              </a:tr>
              <a:tr h="23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Contact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855 (22.5 hours per week)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28882"/>
                  </a:ext>
                </a:extLst>
              </a:tr>
              <a:tr h="179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Allowance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 (7.5 hours per week)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01393"/>
                  </a:ext>
                </a:extLst>
              </a:tr>
              <a:tr h="128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‐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Days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(5 days per year)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667347"/>
                  </a:ext>
                </a:extLst>
              </a:tr>
              <a:tr h="244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Planning, Assessment, Reporting and Recording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05221"/>
                  </a:ext>
                </a:extLst>
              </a:tr>
              <a:tr h="19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Curricular Development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787390"/>
                  </a:ext>
                </a:extLst>
              </a:tr>
              <a:tr h="21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Collegiate Activity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80579"/>
                  </a:ext>
                </a:extLst>
              </a:tr>
              <a:tr h="161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Review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267746"/>
                  </a:ext>
                </a:extLst>
              </a:tr>
              <a:tr h="18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Meetings with Parents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51443"/>
                  </a:ext>
                </a:extLst>
              </a:tr>
              <a:tr h="203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Meetings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358536"/>
                  </a:ext>
                </a:extLst>
              </a:tr>
              <a:tr h="224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Review and Development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74228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 of Time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negotiated and agreed at school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062302"/>
                  </a:ext>
                </a:extLst>
              </a:tr>
              <a:tr h="12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1365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8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0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happens next…</a:t>
            </a:r>
          </a:p>
          <a:p>
            <a:endParaRPr lang="en-GB" sz="3200" dirty="0"/>
          </a:p>
          <a:p>
            <a:r>
              <a:rPr lang="en-GB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25899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Once your school has agreed the WTA and school calendar for the following session these should be submitted to Head of Service for monitoring purposes (LNCT).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Suggest reps send a copy to LA Secretary.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0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4901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happens next if you don’t reach agreement…..…</a:t>
            </a:r>
          </a:p>
          <a:p>
            <a:endParaRPr lang="en-GB" sz="3200" dirty="0"/>
          </a:p>
          <a:p>
            <a:r>
              <a:rPr lang="en-GB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9148"/>
            <a:ext cx="74888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If you are unable to reach agreement then the LNCT should be notified of the failure to agree.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School branches should contact their LA Secretary early in the negotiation process if this looks a likely outcome.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Remember the LA Secretary can be contacted at any time for advice.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2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490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9148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Objective for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348880"/>
            <a:ext cx="626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support EIS reps &amp; members in making the most of this tool and in negotiating effective Working Time Agreements.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545466"/>
            <a:ext cx="5048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Simple….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2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0471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12605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SNCT Statement on Teacher Professionalism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35 hour working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WTA process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Ground rules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Tips for better balance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Negotiating…and what happens if no agreement is reached</a:t>
            </a:r>
          </a:p>
          <a:p>
            <a:endParaRPr lang="en-GB" sz="2800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5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3265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SNCT Statement on </a:t>
            </a:r>
          </a:p>
          <a:p>
            <a:r>
              <a:rPr lang="en-GB" sz="4000" dirty="0"/>
              <a:t>        Teacher Professionalism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78488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Climate of collegiality must underpin enhanced professional role of teachers.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Due regard to workload and contractual obligations to allow time for core role as leaders of learning.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i="1" dirty="0"/>
              <a:t>Anything that makes it impossible for teaching staff to complete their duties within the 35 hour working week = Excessive workload (SNCT App. 2.18)</a:t>
            </a:r>
          </a:p>
        </p:txBody>
      </p:sp>
    </p:spTree>
    <p:extLst>
      <p:ext uri="{BB962C8B-B14F-4D97-AF65-F5344CB8AC3E}">
        <p14:creationId xmlns:p14="http://schemas.microsoft.com/office/powerpoint/2010/main" val="408432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04719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35 hour working week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546914"/>
            <a:ext cx="6736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35 hour working week - 22.5 hours class contact maximum.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7.5 hours (1/3 class contact time) for personal planning and preparation.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5 hours for collegiate work = 190 hours annually (38 teaching weeks x 5 hours)</a:t>
            </a:r>
          </a:p>
          <a:p>
            <a:pPr algn="ctr">
              <a:spcBef>
                <a:spcPts val="1200"/>
              </a:spcBef>
            </a:pPr>
            <a:r>
              <a:rPr lang="en-GB" sz="2800" dirty="0"/>
              <a:t>THIS IS CONTRACTUAL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WTA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WTA – agreed and negotiated annually between teacher reps and HT (or SMT rep) ..this is the School Negotiating Committee.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Must take account of LNCT advice which is updated and issued annually.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Greatest opportunity to collectively manage teacher workload.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Accounts for use of 190 hours over school year.</a:t>
            </a:r>
          </a:p>
        </p:txBody>
      </p:sp>
    </p:spTree>
    <p:extLst>
      <p:ext uri="{BB962C8B-B14F-4D97-AF65-F5344CB8AC3E}">
        <p14:creationId xmlns:p14="http://schemas.microsoft.com/office/powerpoint/2010/main" val="39162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7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WTA process contd.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33553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In place for August – negotiations should be complete before end of June.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Organise a school branch meeting in April/May to discuss and evaluate the current WTA.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Negotiation committee meets to negotiate changes and draft school calendar.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080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WTA process contd.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544593"/>
            <a:ext cx="6736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Further EIS meeting to discuss WTA negotiation and decide on position.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If agreed committee members sign-off, if not then further period of negotiation required.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LA Secretary can provide advice throughout the process.</a:t>
            </a:r>
          </a:p>
        </p:txBody>
      </p:sp>
    </p:spTree>
    <p:extLst>
      <p:ext uri="{BB962C8B-B14F-4D97-AF65-F5344CB8AC3E}">
        <p14:creationId xmlns:p14="http://schemas.microsoft.com/office/powerpoint/2010/main" val="30890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Ground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WTA must have a calendar of events (dates and times must also be </a:t>
            </a:r>
            <a:r>
              <a:rPr lang="en-GB" sz="2800" i="1" dirty="0"/>
              <a:t>agreed</a:t>
            </a:r>
            <a:r>
              <a:rPr lang="en-GB" sz="2800" dirty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Take account of part-time staff.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Allow only 1 event in a week e.g. avoid having parent’s meetings and a staff meeting in the same week.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Don’t feel pressured to just ‘agree’ to last year’s WTA!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Ensure WTA is shared with all staff.</a:t>
            </a: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93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758</Words>
  <Application>Microsoft Office PowerPoint</Application>
  <PresentationFormat>On-screen Show (4:3)</PresentationFormat>
  <Paragraphs>125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Wingdings</vt:lpstr>
      <vt:lpstr>Elemental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Franchetti</dc:creator>
  <cp:lastModifiedBy>Terry Gray</cp:lastModifiedBy>
  <cp:revision>180</cp:revision>
  <cp:lastPrinted>2018-04-13T08:40:38Z</cp:lastPrinted>
  <dcterms:created xsi:type="dcterms:W3CDTF">2013-02-01T16:23:31Z</dcterms:created>
  <dcterms:modified xsi:type="dcterms:W3CDTF">2021-05-18T09:14:56Z</dcterms:modified>
</cp:coreProperties>
</file>